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2" r:id="rId6"/>
    <p:sldId id="257" r:id="rId7"/>
    <p:sldId id="269" r:id="rId8"/>
    <p:sldId id="270" r:id="rId9"/>
    <p:sldId id="275" r:id="rId10"/>
    <p:sldId id="271" r:id="rId11"/>
    <p:sldId id="277" r:id="rId12"/>
    <p:sldId id="279" r:id="rId13"/>
    <p:sldId id="280" r:id="rId14"/>
    <p:sldId id="278" r:id="rId15"/>
    <p:sldId id="281" r:id="rId16"/>
    <p:sldId id="282" r:id="rId17"/>
    <p:sldId id="284" r:id="rId18"/>
    <p:sldId id="283" r:id="rId19"/>
    <p:sldId id="286" r:id="rId20"/>
    <p:sldId id="285" r:id="rId21"/>
    <p:sldId id="287" r:id="rId22"/>
    <p:sldId id="288" r:id="rId23"/>
    <p:sldId id="289" r:id="rId24"/>
    <p:sldId id="274" r:id="rId25"/>
    <p:sldId id="273" r:id="rId26"/>
    <p:sldId id="272" r:id="rId27"/>
    <p:sldId id="265" r:id="rId28"/>
    <p:sldId id="266" r:id="rId29"/>
    <p:sldId id="268" r:id="rId3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22" d="100"/>
          <a:sy n="122" d="100"/>
        </p:scale>
        <p:origin x="-15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3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51955-F005-4347-AADA-B7B05C10921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E19484-45A5-44A4-B19D-F4AFBAF6964B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1.Определение критерия, на основе которого выделяются группы учащихся для дифференцированной работы. </a:t>
          </a:r>
        </a:p>
      </dgm:t>
    </dgm:pt>
    <dgm:pt modelId="{AECD7188-5C4B-451A-B533-396A24B0CC2C}" type="parTrans" cxnId="{4DD779B2-63F3-4D8A-8E07-E737DB638805}">
      <dgm:prSet/>
      <dgm:spPr/>
      <dgm:t>
        <a:bodyPr/>
        <a:lstStyle/>
        <a:p>
          <a:endParaRPr lang="ru-RU"/>
        </a:p>
      </dgm:t>
    </dgm:pt>
    <dgm:pt modelId="{E638D4A9-B9B1-4965-9763-E3510F2AD68F}" type="sibTrans" cxnId="{4DD779B2-63F3-4D8A-8E07-E737DB638805}">
      <dgm:prSet/>
      <dgm:spPr/>
      <dgm:t>
        <a:bodyPr/>
        <a:lstStyle/>
        <a:p>
          <a:endParaRPr lang="ru-RU"/>
        </a:p>
      </dgm:t>
    </dgm:pt>
    <dgm:pt modelId="{1F58C27E-B70A-4A89-A629-0CDD62C10B1D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2.Проведение диагностики по данному критерию</a:t>
          </a:r>
          <a:r>
            <a:rPr lang="ru-RU" sz="1300" dirty="0"/>
            <a:t>.</a:t>
          </a:r>
        </a:p>
      </dgm:t>
    </dgm:pt>
    <dgm:pt modelId="{29BD2532-FBE0-40BA-A075-9E578AC5D444}" type="parTrans" cxnId="{585DA517-4FF1-4E78-92FB-474AA3F87737}">
      <dgm:prSet/>
      <dgm:spPr/>
      <dgm:t>
        <a:bodyPr/>
        <a:lstStyle/>
        <a:p>
          <a:endParaRPr lang="ru-RU"/>
        </a:p>
      </dgm:t>
    </dgm:pt>
    <dgm:pt modelId="{1C446001-8652-46CE-B24E-A330E723821D}" type="sibTrans" cxnId="{585DA517-4FF1-4E78-92FB-474AA3F87737}">
      <dgm:prSet/>
      <dgm:spPr/>
      <dgm:t>
        <a:bodyPr/>
        <a:lstStyle/>
        <a:p>
          <a:endParaRPr lang="ru-RU"/>
        </a:p>
      </dgm:t>
    </dgm:pt>
    <dgm:pt modelId="{553EF3D9-B28E-4BD4-9756-469D54C3AF9E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1900" dirty="0">
              <a:solidFill>
                <a:srgbClr val="002060"/>
              </a:solidFill>
            </a:rPr>
            <a:t>3.</a:t>
          </a:r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Распределение детей по группам с учетом результатов диагностики.</a:t>
          </a:r>
        </a:p>
      </dgm:t>
    </dgm:pt>
    <dgm:pt modelId="{A6817B08-C8AC-4F57-92D0-1F90E430C62A}" type="parTrans" cxnId="{C14C7C92-9DC9-4421-BA28-DC2AE95706FC}">
      <dgm:prSet/>
      <dgm:spPr/>
      <dgm:t>
        <a:bodyPr/>
        <a:lstStyle/>
        <a:p>
          <a:endParaRPr lang="ru-RU"/>
        </a:p>
      </dgm:t>
    </dgm:pt>
    <dgm:pt modelId="{48E17A30-7DBD-4558-88F8-B9070B0D0039}" type="sibTrans" cxnId="{C14C7C92-9DC9-4421-BA28-DC2AE95706FC}">
      <dgm:prSet/>
      <dgm:spPr/>
      <dgm:t>
        <a:bodyPr/>
        <a:lstStyle/>
        <a:p>
          <a:endParaRPr lang="ru-RU"/>
        </a:p>
      </dgm:t>
    </dgm:pt>
    <dgm:pt modelId="{F7DD8A15-C04A-43CE-9CC5-CA4F8FA2843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4.Выбор способов дифференциации, разработка разноуровневых заданий для созданных групп учащихся</a:t>
          </a:r>
        </a:p>
      </dgm:t>
    </dgm:pt>
    <dgm:pt modelId="{0E480995-B314-4CC9-9EE9-4C0C916E9355}" type="parTrans" cxnId="{DEFAE1A3-9B30-4B44-BB4B-D8E21F4D3E9E}">
      <dgm:prSet/>
      <dgm:spPr/>
      <dgm:t>
        <a:bodyPr/>
        <a:lstStyle/>
        <a:p>
          <a:endParaRPr lang="ru-RU"/>
        </a:p>
      </dgm:t>
    </dgm:pt>
    <dgm:pt modelId="{6BA0F56E-E4B5-4677-893A-6D1A58443487}" type="sibTrans" cxnId="{DEFAE1A3-9B30-4B44-BB4B-D8E21F4D3E9E}">
      <dgm:prSet/>
      <dgm:spPr/>
      <dgm:t>
        <a:bodyPr/>
        <a:lstStyle/>
        <a:p>
          <a:endParaRPr lang="ru-RU"/>
        </a:p>
      </dgm:t>
    </dgm:pt>
    <dgm:pt modelId="{E12F48E7-890E-4770-8A65-443EDEF21EB9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5.Реализация дифференцированного подхода к школьникам на различных этапах урока</a:t>
          </a:r>
        </a:p>
      </dgm:t>
    </dgm:pt>
    <dgm:pt modelId="{A16A49E2-F8C1-404A-AFA6-91F2168F4F3B}" type="parTrans" cxnId="{92001D83-0826-4EB3-9C38-69286226E5AB}">
      <dgm:prSet/>
      <dgm:spPr/>
      <dgm:t>
        <a:bodyPr/>
        <a:lstStyle/>
        <a:p>
          <a:endParaRPr lang="ru-RU"/>
        </a:p>
      </dgm:t>
    </dgm:pt>
    <dgm:pt modelId="{5D7DEB39-265D-434B-9616-5F4A3C78B162}" type="sibTrans" cxnId="{92001D83-0826-4EB3-9C38-69286226E5AB}">
      <dgm:prSet/>
      <dgm:spPr/>
      <dgm:t>
        <a:bodyPr/>
        <a:lstStyle/>
        <a:p>
          <a:endParaRPr lang="ru-RU"/>
        </a:p>
      </dgm:t>
    </dgm:pt>
    <dgm:pt modelId="{7F9FAB1A-1A64-4DA4-9584-624C0ADC3159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6.Диагностика обученности, в соответствии с результатами которой может изменяться состав групп и характер дифференцированных заданий </a:t>
          </a:r>
        </a:p>
      </dgm:t>
    </dgm:pt>
    <dgm:pt modelId="{FA3B7DCA-8CB3-4E43-AB01-B7DD21628271}" type="parTrans" cxnId="{A90CD9FD-6CC5-417E-877B-63BFAF5377B8}">
      <dgm:prSet/>
      <dgm:spPr/>
      <dgm:t>
        <a:bodyPr/>
        <a:lstStyle/>
        <a:p>
          <a:endParaRPr lang="ru-RU"/>
        </a:p>
      </dgm:t>
    </dgm:pt>
    <dgm:pt modelId="{482654EA-5E07-4494-89B2-26B532F2C321}" type="sibTrans" cxnId="{A90CD9FD-6CC5-417E-877B-63BFAF5377B8}">
      <dgm:prSet/>
      <dgm:spPr/>
      <dgm:t>
        <a:bodyPr/>
        <a:lstStyle/>
        <a:p>
          <a:endParaRPr lang="ru-RU"/>
        </a:p>
      </dgm:t>
    </dgm:pt>
    <dgm:pt modelId="{47CBCF76-47B2-41F8-9708-89AC2B86D88B}" type="pres">
      <dgm:prSet presAssocID="{93451955-F005-4347-AADA-B7B05C10921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A9F0C1-C64A-4D43-B7B7-A7382FE44FD9}" type="pres">
      <dgm:prSet presAssocID="{1F58C27E-B70A-4A89-A629-0CDD62C10B1D}" presName="node" presStyleLbl="node1" presStyleIdx="0" presStyleCnt="6" custScaleX="173813" custScaleY="170607" custRadScaleRad="56391" custRadScaleInc="1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87294-0B90-4362-B8BA-0E46EC438C80}" type="pres">
      <dgm:prSet presAssocID="{1C446001-8652-46CE-B24E-A330E723821D}" presName="sibTrans" presStyleLbl="sibTrans2D1" presStyleIdx="0" presStyleCnt="6" custLinFactNeighborY="-60589"/>
      <dgm:spPr/>
      <dgm:t>
        <a:bodyPr/>
        <a:lstStyle/>
        <a:p>
          <a:endParaRPr lang="ru-RU"/>
        </a:p>
      </dgm:t>
    </dgm:pt>
    <dgm:pt modelId="{027E058D-AEF6-41BF-A57E-9440678DB7CF}" type="pres">
      <dgm:prSet presAssocID="{1C446001-8652-46CE-B24E-A330E723821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10C253D-D553-44B2-85E2-42CDA91258F0}" type="pres">
      <dgm:prSet presAssocID="{553EF3D9-B28E-4BD4-9756-469D54C3AF9E}" presName="node" presStyleLbl="node1" presStyleIdx="1" presStyleCnt="6" custScaleX="176138" custScaleY="174285" custRadScaleRad="181779" custRadScaleInc="41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9F1F8-8DED-4E3E-BDAC-A05FCF0CD791}" type="pres">
      <dgm:prSet presAssocID="{48E17A30-7DBD-4558-88F8-B9070B0D0039}" presName="sibTrans" presStyleLbl="sibTrans2D1" presStyleIdx="1" presStyleCnt="6" custAng="21486856" custScaleX="224843" custLinFactNeighborX="2621" custLinFactNeighborY="3787"/>
      <dgm:spPr/>
      <dgm:t>
        <a:bodyPr/>
        <a:lstStyle/>
        <a:p>
          <a:endParaRPr lang="ru-RU"/>
        </a:p>
      </dgm:t>
    </dgm:pt>
    <dgm:pt modelId="{FD5E1FF9-6C0B-473D-926A-42B0EC173909}" type="pres">
      <dgm:prSet presAssocID="{48E17A30-7DBD-4558-88F8-B9070B0D003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11D0C77-B830-4EC5-9C89-9D28AD2CE3CC}" type="pres">
      <dgm:prSet presAssocID="{F7DD8A15-C04A-43CE-9CC5-CA4F8FA28430}" presName="node" presStyleLbl="node1" presStyleIdx="2" presStyleCnt="6" custScaleX="183247" custScaleY="152822" custRadScaleRad="185709" custRadScaleInc="-18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BBD80-2E58-445B-B71B-CDEBB5199907}" type="pres">
      <dgm:prSet presAssocID="{6BA0F56E-E4B5-4677-893A-6D1A5844348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DF3FAAE0-2C8A-4C93-9476-AC99AA3861AD}" type="pres">
      <dgm:prSet presAssocID="{6BA0F56E-E4B5-4677-893A-6D1A5844348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AF8C2976-9EFC-42D3-931F-B622CC87B076}" type="pres">
      <dgm:prSet presAssocID="{E12F48E7-890E-4770-8A65-443EDEF21EB9}" presName="node" presStyleLbl="node1" presStyleIdx="3" presStyleCnt="6" custScaleX="182886" custScaleY="174175" custRadScaleRad="76008" custRadScaleInc="-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67C0C-53F4-4A5A-B34D-19DA1544D4F5}" type="pres">
      <dgm:prSet presAssocID="{5D7DEB39-265D-434B-9616-5F4A3C78B16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1FBBE7B2-6E99-4AEF-B6B1-CC8E924672EC}" type="pres">
      <dgm:prSet presAssocID="{5D7DEB39-265D-434B-9616-5F4A3C78B162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AA7D1F3D-7323-4E15-9A0B-E757A57F0365}" type="pres">
      <dgm:prSet presAssocID="{7F9FAB1A-1A64-4DA4-9584-624C0ADC3159}" presName="node" presStyleLbl="node1" presStyleIdx="4" presStyleCnt="6" custScaleX="173438" custScaleY="170301" custRadScaleRad="178718" custRadScaleInc="19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DEEA-DFE1-43B7-9AE6-DDF57FA769AC}" type="pres">
      <dgm:prSet presAssocID="{482654EA-5E07-4494-89B2-26B532F2C321}" presName="sibTrans" presStyleLbl="sibTrans2D1" presStyleIdx="4" presStyleCnt="6" custAng="377593" custScaleX="205593" custScaleY="110991"/>
      <dgm:spPr/>
      <dgm:t>
        <a:bodyPr/>
        <a:lstStyle/>
        <a:p>
          <a:endParaRPr lang="ru-RU"/>
        </a:p>
      </dgm:t>
    </dgm:pt>
    <dgm:pt modelId="{6E37EA4D-5A52-4D30-982B-81AE22F773FA}" type="pres">
      <dgm:prSet presAssocID="{482654EA-5E07-4494-89B2-26B532F2C32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3349182B-8C0D-462D-B422-C4281D794C80}" type="pres">
      <dgm:prSet presAssocID="{20E19484-45A5-44A4-B19D-F4AFBAF6964B}" presName="node" presStyleLbl="node1" presStyleIdx="5" presStyleCnt="6" custScaleX="180969" custScaleY="166674" custRadScaleRad="185793" custRadScaleInc="-42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A3451-42FE-4ED3-BB80-D5EFAFB88C9F}" type="pres">
      <dgm:prSet presAssocID="{E638D4A9-B9B1-4965-9763-E3510F2AD68F}" presName="sibTrans" presStyleLbl="sibTrans2D1" presStyleIdx="5" presStyleCnt="6" custAng="17334" custScaleX="89042" custScaleY="98473" custLinFactNeighborX="-2722" custLinFactNeighborY="-83309"/>
      <dgm:spPr/>
      <dgm:t>
        <a:bodyPr/>
        <a:lstStyle/>
        <a:p>
          <a:endParaRPr lang="ru-RU"/>
        </a:p>
      </dgm:t>
    </dgm:pt>
    <dgm:pt modelId="{54E59213-710B-4DEC-9292-10E648BCA523}" type="pres">
      <dgm:prSet presAssocID="{E638D4A9-B9B1-4965-9763-E3510F2AD68F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BD9118F9-179A-4CE0-9D28-D7C9A61CB3FD}" type="presOf" srcId="{E638D4A9-B9B1-4965-9763-E3510F2AD68F}" destId="{54E59213-710B-4DEC-9292-10E648BCA523}" srcOrd="1" destOrd="0" presId="urn:microsoft.com/office/officeart/2005/8/layout/cycle2"/>
    <dgm:cxn modelId="{35895DC0-4723-45B5-BC17-5B42B0C44594}" type="presOf" srcId="{5D7DEB39-265D-434B-9616-5F4A3C78B162}" destId="{51F67C0C-53F4-4A5A-B34D-19DA1544D4F5}" srcOrd="0" destOrd="0" presId="urn:microsoft.com/office/officeart/2005/8/layout/cycle2"/>
    <dgm:cxn modelId="{A589E1C3-A20A-4587-8EDC-E68DCE2BFEC9}" type="presOf" srcId="{F7DD8A15-C04A-43CE-9CC5-CA4F8FA28430}" destId="{A11D0C77-B830-4EC5-9C89-9D28AD2CE3CC}" srcOrd="0" destOrd="0" presId="urn:microsoft.com/office/officeart/2005/8/layout/cycle2"/>
    <dgm:cxn modelId="{585DA517-4FF1-4E78-92FB-474AA3F87737}" srcId="{93451955-F005-4347-AADA-B7B05C109219}" destId="{1F58C27E-B70A-4A89-A629-0CDD62C10B1D}" srcOrd="0" destOrd="0" parTransId="{29BD2532-FBE0-40BA-A075-9E578AC5D444}" sibTransId="{1C446001-8652-46CE-B24E-A330E723821D}"/>
    <dgm:cxn modelId="{4DD779B2-63F3-4D8A-8E07-E737DB638805}" srcId="{93451955-F005-4347-AADA-B7B05C109219}" destId="{20E19484-45A5-44A4-B19D-F4AFBAF6964B}" srcOrd="5" destOrd="0" parTransId="{AECD7188-5C4B-451A-B533-396A24B0CC2C}" sibTransId="{E638D4A9-B9B1-4965-9763-E3510F2AD68F}"/>
    <dgm:cxn modelId="{8166B284-332D-4D34-B4A5-8767DE87DE3F}" type="presOf" srcId="{48E17A30-7DBD-4558-88F8-B9070B0D0039}" destId="{C089F1F8-8DED-4E3E-BDAC-A05FCF0CD791}" srcOrd="0" destOrd="0" presId="urn:microsoft.com/office/officeart/2005/8/layout/cycle2"/>
    <dgm:cxn modelId="{DEFAE1A3-9B30-4B44-BB4B-D8E21F4D3E9E}" srcId="{93451955-F005-4347-AADA-B7B05C109219}" destId="{F7DD8A15-C04A-43CE-9CC5-CA4F8FA28430}" srcOrd="2" destOrd="0" parTransId="{0E480995-B314-4CC9-9EE9-4C0C916E9355}" sibTransId="{6BA0F56E-E4B5-4677-893A-6D1A58443487}"/>
    <dgm:cxn modelId="{9E0FD739-40CA-475F-9526-59D22471FE6D}" type="presOf" srcId="{1F58C27E-B70A-4A89-A629-0CDD62C10B1D}" destId="{E6A9F0C1-C64A-4D43-B7B7-A7382FE44FD9}" srcOrd="0" destOrd="0" presId="urn:microsoft.com/office/officeart/2005/8/layout/cycle2"/>
    <dgm:cxn modelId="{BB7CAB19-58AE-4EED-980D-2EA09A641F1C}" type="presOf" srcId="{93451955-F005-4347-AADA-B7B05C109219}" destId="{47CBCF76-47B2-41F8-9708-89AC2B86D88B}" srcOrd="0" destOrd="0" presId="urn:microsoft.com/office/officeart/2005/8/layout/cycle2"/>
    <dgm:cxn modelId="{3D1E9526-7F58-4D4A-AE4A-C7C899F94B33}" type="presOf" srcId="{E12F48E7-890E-4770-8A65-443EDEF21EB9}" destId="{AF8C2976-9EFC-42D3-931F-B622CC87B076}" srcOrd="0" destOrd="0" presId="urn:microsoft.com/office/officeart/2005/8/layout/cycle2"/>
    <dgm:cxn modelId="{A90CD9FD-6CC5-417E-877B-63BFAF5377B8}" srcId="{93451955-F005-4347-AADA-B7B05C109219}" destId="{7F9FAB1A-1A64-4DA4-9584-624C0ADC3159}" srcOrd="4" destOrd="0" parTransId="{FA3B7DCA-8CB3-4E43-AB01-B7DD21628271}" sibTransId="{482654EA-5E07-4494-89B2-26B532F2C321}"/>
    <dgm:cxn modelId="{10000F08-94A7-44B8-B235-97AFA1DA5F53}" type="presOf" srcId="{482654EA-5E07-4494-89B2-26B532F2C321}" destId="{6E37EA4D-5A52-4D30-982B-81AE22F773FA}" srcOrd="1" destOrd="0" presId="urn:microsoft.com/office/officeart/2005/8/layout/cycle2"/>
    <dgm:cxn modelId="{96B34E11-C298-4F60-8866-17CCCBC79C32}" type="presOf" srcId="{553EF3D9-B28E-4BD4-9756-469D54C3AF9E}" destId="{E10C253D-D553-44B2-85E2-42CDA91258F0}" srcOrd="0" destOrd="0" presId="urn:microsoft.com/office/officeart/2005/8/layout/cycle2"/>
    <dgm:cxn modelId="{92001D83-0826-4EB3-9C38-69286226E5AB}" srcId="{93451955-F005-4347-AADA-B7B05C109219}" destId="{E12F48E7-890E-4770-8A65-443EDEF21EB9}" srcOrd="3" destOrd="0" parTransId="{A16A49E2-F8C1-404A-AFA6-91F2168F4F3B}" sibTransId="{5D7DEB39-265D-434B-9616-5F4A3C78B162}"/>
    <dgm:cxn modelId="{95B0909A-0B96-47D4-862B-B7A0EBA1271B}" type="presOf" srcId="{E638D4A9-B9B1-4965-9763-E3510F2AD68F}" destId="{4AAA3451-42FE-4ED3-BB80-D5EFAFB88C9F}" srcOrd="0" destOrd="0" presId="urn:microsoft.com/office/officeart/2005/8/layout/cycle2"/>
    <dgm:cxn modelId="{71E36406-4CF1-4161-A345-ED58B3087336}" type="presOf" srcId="{6BA0F56E-E4B5-4677-893A-6D1A58443487}" destId="{DF3FAAE0-2C8A-4C93-9476-AC99AA3861AD}" srcOrd="1" destOrd="0" presId="urn:microsoft.com/office/officeart/2005/8/layout/cycle2"/>
    <dgm:cxn modelId="{2D3893F1-5148-409B-9B45-B343AC7946E4}" type="presOf" srcId="{482654EA-5E07-4494-89B2-26B532F2C321}" destId="{C5ADDEEA-DFE1-43B7-9AE6-DDF57FA769AC}" srcOrd="0" destOrd="0" presId="urn:microsoft.com/office/officeart/2005/8/layout/cycle2"/>
    <dgm:cxn modelId="{3F894524-7070-4527-952A-8002A05F0725}" type="presOf" srcId="{5D7DEB39-265D-434B-9616-5F4A3C78B162}" destId="{1FBBE7B2-6E99-4AEF-B6B1-CC8E924672EC}" srcOrd="1" destOrd="0" presId="urn:microsoft.com/office/officeart/2005/8/layout/cycle2"/>
    <dgm:cxn modelId="{E1BCDE3B-722B-4668-8FDB-12F24B8A4028}" type="presOf" srcId="{48E17A30-7DBD-4558-88F8-B9070B0D0039}" destId="{FD5E1FF9-6C0B-473D-926A-42B0EC173909}" srcOrd="1" destOrd="0" presId="urn:microsoft.com/office/officeart/2005/8/layout/cycle2"/>
    <dgm:cxn modelId="{86233E0A-5DDF-40C1-AD3B-E3F6AAA895CF}" type="presOf" srcId="{6BA0F56E-E4B5-4677-893A-6D1A58443487}" destId="{02DBBD80-2E58-445B-B71B-CDEBB5199907}" srcOrd="0" destOrd="0" presId="urn:microsoft.com/office/officeart/2005/8/layout/cycle2"/>
    <dgm:cxn modelId="{68641FB4-5DBA-44E6-A3D2-37FF5C8D0E1C}" type="presOf" srcId="{7F9FAB1A-1A64-4DA4-9584-624C0ADC3159}" destId="{AA7D1F3D-7323-4E15-9A0B-E757A57F0365}" srcOrd="0" destOrd="0" presId="urn:microsoft.com/office/officeart/2005/8/layout/cycle2"/>
    <dgm:cxn modelId="{C14C7C92-9DC9-4421-BA28-DC2AE95706FC}" srcId="{93451955-F005-4347-AADA-B7B05C109219}" destId="{553EF3D9-B28E-4BD4-9756-469D54C3AF9E}" srcOrd="1" destOrd="0" parTransId="{A6817B08-C8AC-4F57-92D0-1F90E430C62A}" sibTransId="{48E17A30-7DBD-4558-88F8-B9070B0D0039}"/>
    <dgm:cxn modelId="{F2C8593A-FD09-462B-82E3-29406076A1ED}" type="presOf" srcId="{1C446001-8652-46CE-B24E-A330E723821D}" destId="{86587294-0B90-4362-B8BA-0E46EC438C80}" srcOrd="0" destOrd="0" presId="urn:microsoft.com/office/officeart/2005/8/layout/cycle2"/>
    <dgm:cxn modelId="{62C2B3BA-25BF-49BC-A20D-F4B6C1DEE829}" type="presOf" srcId="{1C446001-8652-46CE-B24E-A330E723821D}" destId="{027E058D-AEF6-41BF-A57E-9440678DB7CF}" srcOrd="1" destOrd="0" presId="urn:microsoft.com/office/officeart/2005/8/layout/cycle2"/>
    <dgm:cxn modelId="{E4BF5FD2-9829-4C67-8510-9AC98BB9BF6D}" type="presOf" srcId="{20E19484-45A5-44A4-B19D-F4AFBAF6964B}" destId="{3349182B-8C0D-462D-B422-C4281D794C80}" srcOrd="0" destOrd="0" presId="urn:microsoft.com/office/officeart/2005/8/layout/cycle2"/>
    <dgm:cxn modelId="{81B956B9-31B2-4880-AC2C-1BFB3DBC2C2B}" type="presParOf" srcId="{47CBCF76-47B2-41F8-9708-89AC2B86D88B}" destId="{E6A9F0C1-C64A-4D43-B7B7-A7382FE44FD9}" srcOrd="0" destOrd="0" presId="urn:microsoft.com/office/officeart/2005/8/layout/cycle2"/>
    <dgm:cxn modelId="{44E44FCA-A81D-4AA1-88C3-5283A1EF876D}" type="presParOf" srcId="{47CBCF76-47B2-41F8-9708-89AC2B86D88B}" destId="{86587294-0B90-4362-B8BA-0E46EC438C80}" srcOrd="1" destOrd="0" presId="urn:microsoft.com/office/officeart/2005/8/layout/cycle2"/>
    <dgm:cxn modelId="{BDD0BABF-DBB5-40FF-85B0-CD351AE90A0B}" type="presParOf" srcId="{86587294-0B90-4362-B8BA-0E46EC438C80}" destId="{027E058D-AEF6-41BF-A57E-9440678DB7CF}" srcOrd="0" destOrd="0" presId="urn:microsoft.com/office/officeart/2005/8/layout/cycle2"/>
    <dgm:cxn modelId="{67415BFF-47CD-4724-AAD0-24D5D795B8B8}" type="presParOf" srcId="{47CBCF76-47B2-41F8-9708-89AC2B86D88B}" destId="{E10C253D-D553-44B2-85E2-42CDA91258F0}" srcOrd="2" destOrd="0" presId="urn:microsoft.com/office/officeart/2005/8/layout/cycle2"/>
    <dgm:cxn modelId="{869DFDFC-21DC-4F3D-84C1-DD3C6CAC9D1C}" type="presParOf" srcId="{47CBCF76-47B2-41F8-9708-89AC2B86D88B}" destId="{C089F1F8-8DED-4E3E-BDAC-A05FCF0CD791}" srcOrd="3" destOrd="0" presId="urn:microsoft.com/office/officeart/2005/8/layout/cycle2"/>
    <dgm:cxn modelId="{4E9DEB2B-30F4-429E-9EA5-A647177F9238}" type="presParOf" srcId="{C089F1F8-8DED-4E3E-BDAC-A05FCF0CD791}" destId="{FD5E1FF9-6C0B-473D-926A-42B0EC173909}" srcOrd="0" destOrd="0" presId="urn:microsoft.com/office/officeart/2005/8/layout/cycle2"/>
    <dgm:cxn modelId="{55F36711-12CA-4470-8272-75F8CFAFB594}" type="presParOf" srcId="{47CBCF76-47B2-41F8-9708-89AC2B86D88B}" destId="{A11D0C77-B830-4EC5-9C89-9D28AD2CE3CC}" srcOrd="4" destOrd="0" presId="urn:microsoft.com/office/officeart/2005/8/layout/cycle2"/>
    <dgm:cxn modelId="{0433BF0D-7867-4346-9A52-C5D3CDCD583B}" type="presParOf" srcId="{47CBCF76-47B2-41F8-9708-89AC2B86D88B}" destId="{02DBBD80-2E58-445B-B71B-CDEBB5199907}" srcOrd="5" destOrd="0" presId="urn:microsoft.com/office/officeart/2005/8/layout/cycle2"/>
    <dgm:cxn modelId="{61267B89-7FCE-401F-945E-E95170FDE691}" type="presParOf" srcId="{02DBBD80-2E58-445B-B71B-CDEBB5199907}" destId="{DF3FAAE0-2C8A-4C93-9476-AC99AA3861AD}" srcOrd="0" destOrd="0" presId="urn:microsoft.com/office/officeart/2005/8/layout/cycle2"/>
    <dgm:cxn modelId="{A571A7F5-8D94-46B5-93DD-9F86058743DD}" type="presParOf" srcId="{47CBCF76-47B2-41F8-9708-89AC2B86D88B}" destId="{AF8C2976-9EFC-42D3-931F-B622CC87B076}" srcOrd="6" destOrd="0" presId="urn:microsoft.com/office/officeart/2005/8/layout/cycle2"/>
    <dgm:cxn modelId="{B71BB1B4-F6DD-4A31-B252-3724DE6C874B}" type="presParOf" srcId="{47CBCF76-47B2-41F8-9708-89AC2B86D88B}" destId="{51F67C0C-53F4-4A5A-B34D-19DA1544D4F5}" srcOrd="7" destOrd="0" presId="urn:microsoft.com/office/officeart/2005/8/layout/cycle2"/>
    <dgm:cxn modelId="{9F00E4FE-F91F-4165-A4A9-27DD8CCA4682}" type="presParOf" srcId="{51F67C0C-53F4-4A5A-B34D-19DA1544D4F5}" destId="{1FBBE7B2-6E99-4AEF-B6B1-CC8E924672EC}" srcOrd="0" destOrd="0" presId="urn:microsoft.com/office/officeart/2005/8/layout/cycle2"/>
    <dgm:cxn modelId="{48C77235-DDE4-4CB2-99A8-7CD81F5B3E2C}" type="presParOf" srcId="{47CBCF76-47B2-41F8-9708-89AC2B86D88B}" destId="{AA7D1F3D-7323-4E15-9A0B-E757A57F0365}" srcOrd="8" destOrd="0" presId="urn:microsoft.com/office/officeart/2005/8/layout/cycle2"/>
    <dgm:cxn modelId="{2DB72911-2C5E-4C66-B656-E300BFCB0C9E}" type="presParOf" srcId="{47CBCF76-47B2-41F8-9708-89AC2B86D88B}" destId="{C5ADDEEA-DFE1-43B7-9AE6-DDF57FA769AC}" srcOrd="9" destOrd="0" presId="urn:microsoft.com/office/officeart/2005/8/layout/cycle2"/>
    <dgm:cxn modelId="{3638D284-B52A-4CED-8EC0-D0B5F535A488}" type="presParOf" srcId="{C5ADDEEA-DFE1-43B7-9AE6-DDF57FA769AC}" destId="{6E37EA4D-5A52-4D30-982B-81AE22F773FA}" srcOrd="0" destOrd="0" presId="urn:microsoft.com/office/officeart/2005/8/layout/cycle2"/>
    <dgm:cxn modelId="{93F0F745-E644-448E-BA9C-7556900A9F71}" type="presParOf" srcId="{47CBCF76-47B2-41F8-9708-89AC2B86D88B}" destId="{3349182B-8C0D-462D-B422-C4281D794C80}" srcOrd="10" destOrd="0" presId="urn:microsoft.com/office/officeart/2005/8/layout/cycle2"/>
    <dgm:cxn modelId="{B02AC7C5-B317-4C3E-BBF2-D0A4CE6362F2}" type="presParOf" srcId="{47CBCF76-47B2-41F8-9708-89AC2B86D88B}" destId="{4AAA3451-42FE-4ED3-BB80-D5EFAFB88C9F}" srcOrd="11" destOrd="0" presId="urn:microsoft.com/office/officeart/2005/8/layout/cycle2"/>
    <dgm:cxn modelId="{6CAD25BA-4FF1-4C1D-AA94-D2D10DEC23D7}" type="presParOf" srcId="{4AAA3451-42FE-4ED3-BB80-D5EFAFB88C9F}" destId="{54E59213-710B-4DEC-9292-10E648BCA52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9F0C1-C64A-4D43-B7B7-A7382FE44FD9}">
      <dsp:nvSpPr>
        <dsp:cNvPr id="0" name=""/>
        <dsp:cNvSpPr/>
      </dsp:nvSpPr>
      <dsp:spPr>
        <a:xfrm>
          <a:off x="4597800" y="439639"/>
          <a:ext cx="2590794" cy="2543007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2.Проведение диагностики по данному критерию</a:t>
          </a:r>
          <a:r>
            <a:rPr lang="ru-RU" sz="1300" kern="1200" dirty="0"/>
            <a:t>.</a:t>
          </a:r>
        </a:p>
      </dsp:txBody>
      <dsp:txXfrm>
        <a:off x="4977213" y="812054"/>
        <a:ext cx="1831968" cy="1798177"/>
      </dsp:txXfrm>
    </dsp:sp>
    <dsp:sp modelId="{86587294-0B90-4362-B8BA-0E46EC438C80}">
      <dsp:nvSpPr>
        <dsp:cNvPr id="0" name=""/>
        <dsp:cNvSpPr/>
      </dsp:nvSpPr>
      <dsp:spPr>
        <a:xfrm rot="28962">
          <a:off x="7467255" y="1170897"/>
          <a:ext cx="671485" cy="503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467258" y="1270874"/>
        <a:ext cx="520566" cy="301839"/>
      </dsp:txXfrm>
    </dsp:sp>
    <dsp:sp modelId="{E10C253D-D553-44B2-85E2-42CDA91258F0}">
      <dsp:nvSpPr>
        <dsp:cNvPr id="0" name=""/>
        <dsp:cNvSpPr/>
      </dsp:nvSpPr>
      <dsp:spPr>
        <a:xfrm>
          <a:off x="8455409" y="444873"/>
          <a:ext cx="2625450" cy="259783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1900" kern="1200" dirty="0">
              <a:solidFill>
                <a:srgbClr val="002060"/>
              </a:solidFill>
            </a:rPr>
            <a:t>3.</a:t>
          </a: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Распределение детей по группам с учетом результатов диагностики.</a:t>
          </a:r>
        </a:p>
      </dsp:txBody>
      <dsp:txXfrm>
        <a:off x="8839897" y="825316"/>
        <a:ext cx="1856474" cy="1836944"/>
      </dsp:txXfrm>
    </dsp:sp>
    <dsp:sp modelId="{C089F1F8-8DED-4E3E-BDAC-A05FCF0CD791}">
      <dsp:nvSpPr>
        <dsp:cNvPr id="0" name=""/>
        <dsp:cNvSpPr/>
      </dsp:nvSpPr>
      <dsp:spPr>
        <a:xfrm rot="5400000">
          <a:off x="9412475" y="3063224"/>
          <a:ext cx="623667" cy="503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9487935" y="3088378"/>
        <a:ext cx="472748" cy="301839"/>
      </dsp:txXfrm>
    </dsp:sp>
    <dsp:sp modelId="{A11D0C77-B830-4EC5-9C89-9D28AD2CE3CC}">
      <dsp:nvSpPr>
        <dsp:cNvPr id="0" name=""/>
        <dsp:cNvSpPr/>
      </dsp:nvSpPr>
      <dsp:spPr>
        <a:xfrm>
          <a:off x="8304977" y="3564659"/>
          <a:ext cx="2731414" cy="227791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4.Выбор способов дифференциации, разработка разноуровневых заданий для созданных групп учащихся</a:t>
          </a:r>
        </a:p>
      </dsp:txBody>
      <dsp:txXfrm>
        <a:off x="8704983" y="3898251"/>
        <a:ext cx="1931402" cy="1610726"/>
      </dsp:txXfrm>
    </dsp:sp>
    <dsp:sp modelId="{02DBBD80-2E58-445B-B71B-CDEBB5199907}">
      <dsp:nvSpPr>
        <dsp:cNvPr id="0" name=""/>
        <dsp:cNvSpPr/>
      </dsp:nvSpPr>
      <dsp:spPr>
        <a:xfrm rot="10823016">
          <a:off x="7518386" y="4439532"/>
          <a:ext cx="555897" cy="503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7669303" y="4540650"/>
        <a:ext cx="404978" cy="301839"/>
      </dsp:txXfrm>
    </dsp:sp>
    <dsp:sp modelId="{AF8C2976-9EFC-42D3-931F-B622CC87B076}">
      <dsp:nvSpPr>
        <dsp:cNvPr id="0" name=""/>
        <dsp:cNvSpPr/>
      </dsp:nvSpPr>
      <dsp:spPr>
        <a:xfrm>
          <a:off x="4530182" y="3380228"/>
          <a:ext cx="2726033" cy="259619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5.Реализация дифференцированного подхода к школьникам на различных этапах урока</a:t>
          </a:r>
        </a:p>
      </dsp:txBody>
      <dsp:txXfrm>
        <a:off x="4929400" y="3760431"/>
        <a:ext cx="1927597" cy="1835784"/>
      </dsp:txXfrm>
    </dsp:sp>
    <dsp:sp modelId="{51F67C0C-53F4-4A5A-B34D-19DA1544D4F5}">
      <dsp:nvSpPr>
        <dsp:cNvPr id="0" name=""/>
        <dsp:cNvSpPr/>
      </dsp:nvSpPr>
      <dsp:spPr>
        <a:xfrm rot="10863971">
          <a:off x="3773151" y="4392315"/>
          <a:ext cx="535212" cy="503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924057" y="4494332"/>
        <a:ext cx="384293" cy="301839"/>
      </dsp:txXfrm>
    </dsp:sp>
    <dsp:sp modelId="{AA7D1F3D-7323-4E15-9A0B-E757A57F0365}">
      <dsp:nvSpPr>
        <dsp:cNvPr id="0" name=""/>
        <dsp:cNvSpPr/>
      </dsp:nvSpPr>
      <dsp:spPr>
        <a:xfrm>
          <a:off x="935809" y="3340896"/>
          <a:ext cx="2585205" cy="2538446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6.Диагностика обученности, в соответствии с результатами которой может изменяться состав групп и характер дифференцированных заданий </a:t>
          </a:r>
        </a:p>
      </dsp:txBody>
      <dsp:txXfrm>
        <a:off x="1314404" y="3712643"/>
        <a:ext cx="1828015" cy="1794952"/>
      </dsp:txXfrm>
    </dsp:sp>
    <dsp:sp modelId="{C5ADDEEA-DFE1-43B7-9AE6-DDF57FA769AC}">
      <dsp:nvSpPr>
        <dsp:cNvPr id="0" name=""/>
        <dsp:cNvSpPr/>
      </dsp:nvSpPr>
      <dsp:spPr>
        <a:xfrm rot="16200000">
          <a:off x="1859909" y="2884204"/>
          <a:ext cx="417909" cy="558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1922596" y="3058562"/>
        <a:ext cx="292536" cy="335015"/>
      </dsp:txXfrm>
    </dsp:sp>
    <dsp:sp modelId="{3349182B-8C0D-462D-B422-C4281D794C80}">
      <dsp:nvSpPr>
        <dsp:cNvPr id="0" name=""/>
        <dsp:cNvSpPr/>
      </dsp:nvSpPr>
      <dsp:spPr>
        <a:xfrm>
          <a:off x="562194" y="489030"/>
          <a:ext cx="2697459" cy="248438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1.Определение критерия, на основе которого выделяются группы учащихся для дифференцированной работы. </a:t>
          </a:r>
        </a:p>
      </dsp:txBody>
      <dsp:txXfrm>
        <a:off x="957228" y="852859"/>
        <a:ext cx="1907391" cy="1756725"/>
      </dsp:txXfrm>
    </dsp:sp>
    <dsp:sp modelId="{4AAA3451-42FE-4ED3-BB80-D5EFAFB88C9F}">
      <dsp:nvSpPr>
        <dsp:cNvPr id="0" name=""/>
        <dsp:cNvSpPr/>
      </dsp:nvSpPr>
      <dsp:spPr>
        <a:xfrm>
          <a:off x="3573583" y="1054358"/>
          <a:ext cx="631527" cy="495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573583" y="1153435"/>
        <a:ext cx="482912" cy="297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F8E447-D05B-4FFA-97D1-0D40619C5058}" type="datetime1">
              <a:rPr lang="ru-RU" smtClean="0">
                <a:latin typeface="Arial" panose="020B0604020202020204" pitchFamily="34" charset="0"/>
              </a:rPr>
              <a:t>07.08.2024</a:t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ru-RU">
                <a:latin typeface="Arial" panose="020B0604020202020204" pitchFamily="34" charset="0"/>
              </a:rPr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9AB7BB4-B381-4B36-A878-801C2D535B6C}" type="datetime1">
              <a:rPr lang="ru-RU" noProof="0" smtClean="0"/>
              <a:t>07.08.2024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b="1" i="1">
                <a:latin typeface="Arial" pitchFamily="34" charset="0"/>
                <a:cs typeface="Arial" pitchFamily="34" charset="0"/>
              </a:rPr>
              <a:t>ПРИМЕЧАНИЕ.</a:t>
            </a:r>
          </a:p>
          <a:p>
            <a:pPr rtl="0"/>
            <a:r>
              <a:rPr lang="ru-RU" i="1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8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8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1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D8B4D001-6C79-4FD1-AF42-71BB3FA1B742}" type="datetime1">
              <a:rPr lang="ru-RU" noProof="0" smtClean="0"/>
              <a:t>07.08.2024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FF03FF-A43A-40BF-83AB-CE3349878E54}" type="datetime1">
              <a:rPr lang="ru-RU" noProof="0" smtClean="0"/>
              <a:t>07.08.2024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8E68B7-A3F8-4FEF-882B-7944E2A82704}" type="datetime1">
              <a:rPr lang="ru-RU" noProof="0" smtClean="0"/>
              <a:t>07.08.2024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08174E-23E9-4832-894F-8EBFA04B2056}" type="datetime1">
              <a:rPr lang="ru-RU" noProof="0" smtClean="0"/>
              <a:t>07.08.2024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0CC20-FBBA-4D4C-99D3-BD35DB445E5E}" type="datetime1">
              <a:rPr lang="ru-RU" noProof="0" smtClean="0"/>
              <a:t>07.08.2024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FF4DDC-A71E-4CFA-82E6-280290985665}" type="datetime1">
              <a:rPr lang="ru-RU" noProof="0" smtClean="0"/>
              <a:t>07.08.2024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14F0B8-33FA-40F9-A58A-30DB4BB279E6}" type="datetime1">
              <a:rPr lang="ru-RU" noProof="0" smtClean="0"/>
              <a:t>07.08.2024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03FD05-CCB6-4703-95F1-035600F1D8EA}" type="datetime1">
              <a:rPr lang="ru-RU" noProof="0" smtClean="0"/>
              <a:t>07.08.2024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65C484-0CAA-4CAD-9AE3-9374BF849181}" type="datetime1">
              <a:rPr lang="ru-RU" noProof="0" smtClean="0"/>
              <a:t>07.08.2024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C01BF4-B79E-49A8-881C-E61A40A3E9DD}" type="datetime1">
              <a:rPr lang="ru-RU" noProof="0" smtClean="0"/>
              <a:t>07.08.2024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40FF9-C789-4B98-9496-8946B23EDA26}" type="datetime1">
              <a:rPr lang="ru-RU" noProof="0" smtClean="0"/>
              <a:t>07.08.2024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  <a:p>
            <a:pPr lvl="5" rtl="0"/>
            <a:r>
              <a:rPr lang="ru-RU" noProof="0"/>
              <a:t>Шестой уровень</a:t>
            </a:r>
          </a:p>
          <a:p>
            <a:pPr lvl="6" rtl="0"/>
            <a:r>
              <a:rPr lang="ru-RU" noProof="0"/>
              <a:t>Седьмой уровень</a:t>
            </a:r>
          </a:p>
          <a:p>
            <a:pPr lvl="7" rtl="0"/>
            <a:r>
              <a:rPr lang="ru-RU" noProof="0"/>
              <a:t>Восьмой уровень</a:t>
            </a:r>
          </a:p>
          <a:p>
            <a:pPr lvl="8" rtl="0"/>
            <a:r>
              <a:rPr lang="ru-RU" noProof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92A1406-CFD2-48C3-B2D4-06D1DAAD4CAE}" type="datetime1">
              <a:rPr lang="ru-RU" noProof="0" smtClean="0"/>
              <a:t>07.08.2024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0975" y="1996818"/>
            <a:ext cx="6657976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ru-RU" dirty="0"/>
              <a:t>ДИФФЕРЕНЦИАЦИЯ И ИНДИВИДУАЛИЗАЦИЯ в </a:t>
            </a:r>
            <a:r>
              <a:rPr lang="ru-RU" dirty="0" err="1"/>
              <a:t>ПРОЦЕССе</a:t>
            </a:r>
            <a:r>
              <a:rPr lang="ru-RU" dirty="0"/>
              <a:t> ОБУЧЕНИЯ. </a:t>
            </a:r>
            <a:endParaRPr lang="ru-RU" noProof="1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0987" y="4095751"/>
            <a:ext cx="6657976" cy="1504950"/>
          </a:xfrm>
        </p:spPr>
        <p:txBody>
          <a:bodyPr rtlCol="0">
            <a:normAutofit/>
          </a:bodyPr>
          <a:lstStyle/>
          <a:p>
            <a:pPr rtl="0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ОБУЧЕНИЯ УЧАЩИХСЯ С РАЗЛИЧНЫМИ БРАЗОВАТЕЛЬНЫМИ ПОТРЕБНОСТЯМИ</a:t>
            </a:r>
            <a:r>
              <a:rPr lang="ru-RU" sz="2800" dirty="0"/>
              <a:t>.</a:t>
            </a:r>
            <a:endParaRPr lang="ru-RU" sz="2800" noProof="1"/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8AD1F41-2CE2-403B-9066-78F52A1A8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t="18195"/>
          <a:stretch/>
        </p:blipFill>
        <p:spPr>
          <a:xfrm>
            <a:off x="77533" y="0"/>
            <a:ext cx="11732134" cy="665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8418E9E4-64A4-427C-B390-4C58474DA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48985"/>
            <a:ext cx="9035143" cy="677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0334D7-847C-4512-9775-4A5DD8031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15278" r="3281" b="4722"/>
          <a:stretch/>
        </p:blipFill>
        <p:spPr>
          <a:xfrm>
            <a:off x="152399" y="333374"/>
            <a:ext cx="1174088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DF947C-65BA-4285-92C5-E66D562291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b="14861"/>
          <a:stretch/>
        </p:blipFill>
        <p:spPr>
          <a:xfrm>
            <a:off x="194832" y="0"/>
            <a:ext cx="11149443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797419-5547-4E26-A6F1-C641A0E35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" t="12222" b="4583"/>
          <a:stretch/>
        </p:blipFill>
        <p:spPr>
          <a:xfrm>
            <a:off x="-4532" y="304800"/>
            <a:ext cx="12196532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A137BD-A89F-45CF-97B3-589EB038B1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t="14584" r="6406" b="7222"/>
          <a:stretch/>
        </p:blipFill>
        <p:spPr>
          <a:xfrm>
            <a:off x="0" y="304799"/>
            <a:ext cx="12129454" cy="64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2063B4B-487D-4D37-807C-008313C09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6" t="16389" r="1641" b="3888"/>
          <a:stretch/>
        </p:blipFill>
        <p:spPr>
          <a:xfrm>
            <a:off x="157181" y="228600"/>
            <a:ext cx="11688071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3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784FD9-E581-421C-976F-E4E6C9A75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14584" r="6719" b="4722"/>
          <a:stretch/>
        </p:blipFill>
        <p:spPr>
          <a:xfrm>
            <a:off x="90855" y="0"/>
            <a:ext cx="1192595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2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277BA3-900B-48D4-BA77-B956DF996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2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5DCB36-92EB-4813-8173-1CD4913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110" y="131764"/>
            <a:ext cx="11430000" cy="55403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3600" noProof="1"/>
              <a:t>Нормативная база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25" y="1323975"/>
            <a:ext cx="5029200" cy="1676400"/>
          </a:xfrm>
        </p:spPr>
        <p:txBody>
          <a:bodyPr rtlCol="0">
            <a:noAutofit/>
          </a:bodyPr>
          <a:lstStyle/>
          <a:p>
            <a:pPr rtl="0"/>
            <a:r>
              <a:rPr lang="ru-RU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«Об утверждении федерального образовательного стандарта основного общего образования» №287 от 31 мая 2021 г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8600" y="3429000"/>
            <a:ext cx="4895850" cy="2986088"/>
          </a:xfrm>
        </p:spPr>
        <p:txBody>
          <a:bodyPr rtlCol="0">
            <a:normAutofit fontScale="92500" lnSpcReduction="10000"/>
          </a:bodyPr>
          <a:lstStyle/>
          <a:p>
            <a:r>
              <a:rPr lang="ru-RU" noProof="1"/>
              <a:t>П.38 Психолого-педагогические условия реализации программы НОО, ООО и СОО</a:t>
            </a:r>
          </a:p>
          <a:p>
            <a:r>
              <a:rPr lang="ru-RU" noProof="1"/>
              <a:t>Должны обеспечивать дифференциацию и индивидуализацию обучения и воспитания с учетом особенностей когнитивного иэмоциональногоразвития обучающихся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7875" y="1370014"/>
            <a:ext cx="6172200" cy="781050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"Об утверждении профессионального стандарта педагога»</a:t>
            </a:r>
            <a:endParaRPr lang="ru-RU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52E8B0DC-9C08-4CCC-B8C7-0FF91C7A1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72125" y="2162175"/>
            <a:ext cx="6391275" cy="4495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умения:</a:t>
            </a:r>
          </a:p>
          <a:p>
            <a:r>
              <a:rPr lang="ru-RU" sz="24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Разрабатывать (осваивать) и применять современные психолого-педагогические технологии, основанные на знании законов развития личности и поведения в реальной и виртуальной среде.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 апробировать специальные подходы к обучению в целях включения в образовательный процесс всех обучающихся, в том числе с особыми потребностями в образовании: обучающихся, проявивших выдающиеся способности; обучающихся, для которых русский язык не является родным; обучающихся с ограниченными возможностями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6800E7-3EB8-43A2-B395-742062660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93818A-369B-4C3B-84B8-8E31C04C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757" y="0"/>
            <a:ext cx="9980682" cy="759505"/>
          </a:xfrm>
        </p:spPr>
        <p:txBody>
          <a:bodyPr/>
          <a:lstStyle/>
          <a:p>
            <a:r>
              <a:rPr lang="ru-RU" dirty="0"/>
              <a:t>Дифференциация учебных заданий по уровню творчества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0C9CEB5-6980-420C-8110-17FE98E6E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134262"/>
              </p:ext>
            </p:extLst>
          </p:nvPr>
        </p:nvGraphicFramePr>
        <p:xfrm>
          <a:off x="195943" y="960832"/>
          <a:ext cx="11887200" cy="5674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0755">
                  <a:extLst>
                    <a:ext uri="{9D8B030D-6E8A-4147-A177-3AD203B41FA5}">
                      <a16:colId xmlns:a16="http://schemas.microsoft.com/office/drawing/2014/main" xmlns="" val="1768908151"/>
                    </a:ext>
                  </a:extLst>
                </a:gridCol>
                <a:gridCol w="6866445">
                  <a:extLst>
                    <a:ext uri="{9D8B030D-6E8A-4147-A177-3AD203B41FA5}">
                      <a16:colId xmlns:a16="http://schemas.microsoft.com/office/drawing/2014/main" xmlns="" val="2806045432"/>
                    </a:ext>
                  </a:extLst>
                </a:gridCol>
              </a:tblGrid>
              <a:tr h="248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Репродуктивные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Продуктивные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93263536"/>
                  </a:ext>
                </a:extLst>
              </a:tr>
              <a:tr h="1803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Воспроизведение знаний и их применение в привычной ситуации, работа по образцу, выполнение тренировочных упражнений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Ученикам приходится применять знания, полученные на уроках, в новой нестандартной ситуации, осуществлять более сложные мыслительные действия, создавать новый продукт. В процессе работы над продуктивными заданиями школьники приобретают опыт творческой деятельности.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9443510"/>
                  </a:ext>
                </a:extLst>
              </a:tr>
              <a:tr h="2582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Впишите примеры заданий по своему предмету….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Впишите примеры заданий по своему предмету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8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1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C6DDF0-4ED4-448F-8747-3A597438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Концепции индивидуализации обучения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8609E-4A48-4BB5-8371-B7327337DCEB}"/>
              </a:ext>
            </a:extLst>
          </p:cNvPr>
          <p:cNvSpPr txBox="1"/>
          <p:nvPr/>
        </p:nvSpPr>
        <p:spPr>
          <a:xfrm>
            <a:off x="476249" y="1309893"/>
            <a:ext cx="10829925" cy="4720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Инге Унт: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современных условиях главной формой индивидуализации обучения является самостоятельная работа учащегося в школе и дома.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А.С.Границкой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рамках классно-урочной системы возможна такая организация работы класса, при которой 60-80% времени учитель может выделить для индивидуальной работы с учениками.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В.Д.Шадрикова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развитие способностей эффективно, если давать ребенку картину усложняющихся задач, мотивировать сам процесс учения, но оставлять ученику возможность работать на том уровне, который для него сегодня возможен, доступен.</a:t>
            </a:r>
          </a:p>
        </p:txBody>
      </p:sp>
    </p:spTree>
    <p:extLst>
      <p:ext uri="{BB962C8B-B14F-4D97-AF65-F5344CB8AC3E}">
        <p14:creationId xmlns:p14="http://schemas.microsoft.com/office/powerpoint/2010/main" val="176407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F4D7D0-5BCF-433C-83D2-9BCB9B3F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628650"/>
          </a:xfrm>
        </p:spPr>
        <p:txBody>
          <a:bodyPr/>
          <a:lstStyle/>
          <a:p>
            <a:pPr algn="ctr"/>
            <a:r>
              <a:rPr lang="ru-RU" dirty="0"/>
              <a:t>Адаптивная система обучения - технология </a:t>
            </a:r>
            <a:r>
              <a:rPr lang="ru-RU" dirty="0" err="1"/>
              <a:t>Границкой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87FBE74-3968-4710-94C1-A730FBD6E0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0100" y="704850"/>
            <a:ext cx="10285482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60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Внутриклассная дифференциация (Н. П. Гузик)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213" y="1600200"/>
            <a:ext cx="6596062" cy="4572000"/>
          </a:xfrm>
        </p:spPr>
        <p:txBody>
          <a:bodyPr rtlCol="0"/>
          <a:lstStyle/>
          <a:p>
            <a:pPr rtl="0"/>
            <a:r>
              <a:rPr lang="ru-RU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назвал свою систему </a:t>
            </a:r>
            <a:r>
              <a:rPr lang="ru-RU" sz="28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«Комбинированной системой обучения», </a:t>
            </a:r>
            <a:r>
              <a:rPr lang="ru-RU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ее отличительные особенности:</a:t>
            </a:r>
          </a:p>
          <a:p>
            <a:pPr rtl="0"/>
            <a:r>
              <a:rPr lang="ru-RU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•внутриклассная дифференциация по уровню и развивающий цикл уроков по теме. </a:t>
            </a:r>
          </a:p>
          <a:p>
            <a:pPr rtl="0"/>
            <a:endParaRPr lang="ru-RU" noProof="1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6139A64-6BBF-4E25-B3CE-21DA48218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/>
          <a:stretch/>
        </p:blipFill>
        <p:spPr>
          <a:xfrm>
            <a:off x="6772275" y="1449160"/>
            <a:ext cx="5406139" cy="4723040"/>
          </a:xfr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Макет рисунка с подписью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noProof="1"/>
              <a:t>Подпись</a:t>
            </a:r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6760858" y="1600200"/>
            <a:ext cx="6430912" cy="4572001"/>
          </a:xfr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3410D9A0-154A-43F2-82CB-FFE7D339F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r="18306"/>
          <a:stretch/>
        </p:blipFill>
        <p:spPr bwMode="auto">
          <a:xfrm>
            <a:off x="0" y="76200"/>
            <a:ext cx="6867525" cy="68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noProof="1"/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4900" y="409574"/>
            <a:ext cx="9980682" cy="763587"/>
          </a:xfrm>
        </p:spPr>
        <p:txBody>
          <a:bodyPr rtlCol="0">
            <a:normAutofit/>
          </a:bodyPr>
          <a:lstStyle/>
          <a:p>
            <a:pPr rtl="0"/>
            <a:r>
              <a:rPr lang="ru-RU" sz="3600" noProof="1"/>
              <a:t>Задачи семинара: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47650" y="1600200"/>
            <a:ext cx="11506200" cy="4572000"/>
          </a:xfrm>
        </p:spPr>
        <p:txBody>
          <a:bodyPr rtlCol="0">
            <a:normAutofit/>
          </a:bodyPr>
          <a:lstStyle/>
          <a:p>
            <a:pPr rtl="0"/>
            <a:r>
              <a:rPr lang="ru-RU" sz="2800" noProof="1"/>
              <a:t>1) Раскрыть понятия «индивидуализация» и «дифференциация» обучения.</a:t>
            </a:r>
          </a:p>
          <a:p>
            <a:pPr rtl="0"/>
            <a:r>
              <a:rPr lang="ru-RU" sz="2800" noProof="1"/>
              <a:t>2)Выявить сходства и различия между понятиями индивидуализация и дифференциация . </a:t>
            </a:r>
          </a:p>
          <a:p>
            <a:pPr rtl="0"/>
            <a:r>
              <a:rPr lang="ru-RU" sz="2800" noProof="1"/>
              <a:t>3)Изучить методы и приемы индивидуализации и дифференциации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A80D8C-B788-4BDB-B7F4-08C249FEF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1625" y="1676400"/>
            <a:ext cx="6467475" cy="5000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Индивидуализация </a:t>
            </a:r>
            <a:r>
              <a:rPr lang="ru-RU" sz="2800" dirty="0"/>
              <a:t>- это учет в процессе обучения индивидуальных особенностей учащихся,  создание условий для проявления и развития личности как индивидуальности посредством выбора соответствующего ее возможностям, потребностям и интересам содержания, форм и методов обучения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110051E-ABB5-49F3-8DEA-7C804CD2C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950" y="1552575"/>
            <a:ext cx="4657725" cy="4571999"/>
          </a:xfrm>
        </p:spPr>
        <p:txBody>
          <a:bodyPr>
            <a:noAutofit/>
          </a:bodyPr>
          <a:lstStyle/>
          <a:p>
            <a:r>
              <a:rPr lang="ru-RU" sz="2800" b="1" dirty="0"/>
              <a:t>«Дифференциация </a:t>
            </a:r>
            <a:r>
              <a:rPr lang="ru-RU" sz="2800" dirty="0"/>
              <a:t>– разделение обучающихся на группы на основании каких-либо индивидуальных особенностей для отдельного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210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7C266D7-B164-49AB-9800-75A1050C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Дифференциация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2008328-1CC3-4759-92EF-B3F52505D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Внешняя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E4A7B4FE-5086-449B-9143-BF43C67A5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" y="2424112"/>
            <a:ext cx="5586222" cy="3748088"/>
          </a:xfrm>
        </p:spPr>
        <p:txBody>
          <a:bodyPr/>
          <a:lstStyle/>
          <a:p>
            <a:r>
              <a:rPr lang="ru-RU" dirty="0"/>
              <a:t>Внешняя дифференциация предусматривает организацию спецшкол, открытие классов с углубленным обучением или коррекционных, факультативов, курсов по выбору и т.д.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4499D2A-C2F9-4979-8DB3-1585F5DDE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Внутренняя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2241B32B-BA31-45B9-AAB3-8FAD315D4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6109" y="2424112"/>
            <a:ext cx="5711565" cy="3748088"/>
          </a:xfrm>
        </p:spPr>
        <p:txBody>
          <a:bodyPr/>
          <a:lstStyle/>
          <a:p>
            <a:r>
              <a:rPr lang="ru-RU" dirty="0"/>
              <a:t>такая организации учебного процесса, при которой индивидуальные особенности учащихся учитываются учителем в условиях обычного класса.</a:t>
            </a:r>
          </a:p>
          <a:p>
            <a:r>
              <a:rPr lang="ru-RU" dirty="0"/>
              <a:t> она обусловлена различными способностями учащихся, их различиями в психическом развитии, особенностями памяти, мышления, уровнем знаний, интересов, мотивацией и т. д. </a:t>
            </a:r>
          </a:p>
        </p:txBody>
      </p:sp>
    </p:spTree>
    <p:extLst>
      <p:ext uri="{BB962C8B-B14F-4D97-AF65-F5344CB8AC3E}">
        <p14:creationId xmlns:p14="http://schemas.microsoft.com/office/powerpoint/2010/main" val="3632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6354126-94E6-4D0A-93F2-A34C1A0D2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4" y="165259"/>
            <a:ext cx="10252116" cy="657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DFA2B6-E7EF-454A-B4CA-3B370160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80975"/>
            <a:ext cx="11468100" cy="476250"/>
          </a:xfrm>
        </p:spPr>
        <p:txBody>
          <a:bodyPr/>
          <a:lstStyle/>
          <a:p>
            <a:pPr algn="ctr"/>
            <a:r>
              <a:rPr lang="ru-RU" dirty="0"/>
              <a:t>Организация учителем </a:t>
            </a:r>
            <a:r>
              <a:rPr lang="ru-RU" dirty="0" err="1"/>
              <a:t>внутриклассной</a:t>
            </a:r>
            <a:r>
              <a:rPr lang="ru-RU" dirty="0"/>
              <a:t> дифференциации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9C315CB5-369D-40C7-8907-EC9E57F2B6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391227"/>
              </p:ext>
            </p:extLst>
          </p:nvPr>
        </p:nvGraphicFramePr>
        <p:xfrm>
          <a:off x="202803" y="881591"/>
          <a:ext cx="11786394" cy="5976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C5163E1-9EE7-496F-9E11-ADBF9C254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3" y="1057275"/>
            <a:ext cx="1063124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5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9862ED9-0822-4EF5-AB0E-644AD120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10834" b="5972"/>
          <a:stretch/>
        </p:blipFill>
        <p:spPr>
          <a:xfrm>
            <a:off x="-26636" y="0"/>
            <a:ext cx="1221863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1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50521062_TF03431380_Win32" id="{A6E822EE-F76A-47D0-9249-6D708B3EA282}" vid="{56E3C628-9B47-49D6-A52A-36E073D67663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908</TotalTime>
  <Words>575</Words>
  <Application>Microsoft Office PowerPoint</Application>
  <PresentationFormat>Произвольный</PresentationFormat>
  <Paragraphs>64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Научная литература 16 х 9</vt:lpstr>
      <vt:lpstr>ДИФФЕРЕНЦИАЦИЯ И ИНДИВИДУАЛИЗАЦИЯ в ПРОЦЕССе ОБУЧЕНИЯ. </vt:lpstr>
      <vt:lpstr>Нормативная база</vt:lpstr>
      <vt:lpstr>Задачи семинара:</vt:lpstr>
      <vt:lpstr>Презентация PowerPoint</vt:lpstr>
      <vt:lpstr>Дифференциация</vt:lpstr>
      <vt:lpstr>Презентация PowerPoint</vt:lpstr>
      <vt:lpstr>Организация учителем внутриклассной дифференциации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Дифференциация учебных заданий по уровню творчества</vt:lpstr>
      <vt:lpstr>Концепции индивидуализации обучения</vt:lpstr>
      <vt:lpstr>Адаптивная система обучения - технология Границкой</vt:lpstr>
      <vt:lpstr>Внутриклассная дифференциация (Н. П. Гузик)</vt:lpstr>
      <vt:lpstr>Макет рисунка с подписью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индивидуализации и дифференциации обучения</dc:title>
  <dc:creator>Учитель6</dc:creator>
  <cp:lastModifiedBy>Пользователь</cp:lastModifiedBy>
  <cp:revision>30</cp:revision>
  <dcterms:created xsi:type="dcterms:W3CDTF">2023-10-29T16:26:02Z</dcterms:created>
  <dcterms:modified xsi:type="dcterms:W3CDTF">2024-08-07T16:34:32Z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